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s/slide3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handoutMasters/handoutMaster1.xml" ContentType="application/vnd.openxmlformats-officedocument.presentationml.handoutMaster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handoutMasterIdLst>
    <p:handoutMasterId r:id="rId21"/>
  </p:handoutMasterIdLst>
  <p:sldIdLst>
    <p:sldId id="275" r:id="rId2"/>
    <p:sldId id="276" r:id="rId3"/>
    <p:sldId id="277" r:id="rId4"/>
    <p:sldId id="278" r:id="rId5"/>
    <p:sldId id="279" r:id="rId6"/>
    <p:sldId id="280" r:id="rId7"/>
    <p:sldId id="281" r:id="rId8"/>
    <p:sldId id="282" r:id="rId9"/>
    <p:sldId id="283" r:id="rId10"/>
    <p:sldId id="284" r:id="rId11"/>
    <p:sldId id="285" r:id="rId12"/>
    <p:sldId id="269" r:id="rId13"/>
    <p:sldId id="273" r:id="rId14"/>
    <p:sldId id="270" r:id="rId15"/>
    <p:sldId id="287" r:id="rId16"/>
    <p:sldId id="274" r:id="rId17"/>
    <p:sldId id="271" r:id="rId18"/>
    <p:sldId id="286" r:id="rId19"/>
    <p:sldId id="27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44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74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-114" y="-24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3132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1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28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openxmlformats.org/officeDocument/2006/relationships/customXml" Target="../customXml/item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4E4BDA-475A-4895-874B-2DCBC6E62023}" type="datetimeFigureOut">
              <a:rPr lang="en-US" smtClean="0"/>
              <a:t>8/11/2017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B4BBB4-3B79-406A-8330-D5411862F6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7124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F97A7-1B99-411A-9C5E-0E8DDA2EEC45}" type="datetimeFigureOut">
              <a:rPr lang="en-US" smtClean="0"/>
              <a:t>8/11/2017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3D1C5-8FB2-4E21-8774-1F323609B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882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8061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F97A7-1B99-411A-9C5E-0E8DDA2EEC45}" type="datetimeFigureOut">
              <a:rPr lang="en-US" smtClean="0"/>
              <a:t>8/11/2017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3D1C5-8FB2-4E21-8774-1F323609B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812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8061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F97A7-1B99-411A-9C5E-0E8DDA2EEC45}" type="datetimeFigureOut">
              <a:rPr lang="en-US" smtClean="0"/>
              <a:t>8/11/2017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3D1C5-8FB2-4E21-8774-1F323609B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6770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8061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F97A7-1B99-411A-9C5E-0E8DDA2EEC45}" type="datetimeFigureOut">
              <a:rPr lang="en-US" smtClean="0"/>
              <a:t>8/11/2017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3D1C5-8FB2-4E21-8774-1F323609BEF4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235601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8061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F97A7-1B99-411A-9C5E-0E8DDA2EEC45}" type="datetimeFigureOut">
              <a:rPr lang="en-US" smtClean="0"/>
              <a:t>8/11/2017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3D1C5-8FB2-4E21-8774-1F323609B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9782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F97A7-1B99-411A-9C5E-0E8DDA2EEC45}" type="datetimeFigureOut">
              <a:rPr lang="en-US" smtClean="0"/>
              <a:t>8/11/2017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3D1C5-8FB2-4E21-8774-1F323609B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0687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F97A7-1B99-411A-9C5E-0E8DDA2EEC45}" type="datetimeFigureOut">
              <a:rPr lang="en-US" smtClean="0"/>
              <a:t>8/11/2017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3D1C5-8FB2-4E21-8774-1F323609B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629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062154"/>
            <a:ext cx="8946541" cy="419548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F97A7-1B99-411A-9C5E-0E8DDA2EEC45}" type="datetimeFigureOut">
              <a:rPr lang="en-US" smtClean="0"/>
              <a:t>8/11/2017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3D1C5-8FB2-4E21-8774-1F323609B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9513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F97A7-1B99-411A-9C5E-0E8DDA2EEC45}" type="datetimeFigureOut">
              <a:rPr lang="en-US" smtClean="0"/>
              <a:t>8/11/2017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3D1C5-8FB2-4E21-8774-1F323609B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895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F97A7-1B99-411A-9C5E-0E8DDA2EEC45}" type="datetimeFigureOut">
              <a:rPr lang="en-US" smtClean="0"/>
              <a:t>8/11/2017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3D1C5-8FB2-4E21-8774-1F323609B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2256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F97A7-1B99-411A-9C5E-0E8DDA2EEC45}" type="datetimeFigureOut">
              <a:rPr lang="en-US" smtClean="0"/>
              <a:t>8/11/2017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3D1C5-8FB2-4E21-8774-1F323609B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025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F97A7-1B99-411A-9C5E-0E8DDA2EEC45}" type="datetimeFigureOut">
              <a:rPr lang="en-US" smtClean="0"/>
              <a:t>8/11/2017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3D1C5-8FB2-4E21-8774-1F323609B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097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F97A7-1B99-411A-9C5E-0E8DDA2EEC45}" type="datetimeFigureOut">
              <a:rPr lang="en-US" smtClean="0"/>
              <a:t>8/11/2017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3D1C5-8FB2-4E21-8774-1F323609B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802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8061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F97A7-1B99-411A-9C5E-0E8DDA2EEC45}" type="datetimeFigureOut">
              <a:rPr lang="en-US" smtClean="0"/>
              <a:t>8/11/2017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3D1C5-8FB2-4E21-8774-1F323609B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9897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14994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F97A7-1B99-411A-9C5E-0E8DDA2EEC45}" type="datetimeFigureOut">
              <a:rPr lang="en-US" smtClean="0"/>
              <a:t>8/11/2017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3D1C5-8FB2-4E21-8774-1F323609B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3669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6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8E6F97A7-1B99-411A-9C5E-0E8DDA2EEC45}" type="datetimeFigureOut">
              <a:rPr lang="en-US" smtClean="0"/>
              <a:t>8/11/2017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A3D1C5-8FB2-4E21-8774-1F323609BEF4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1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498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33807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0049164" cy="6857999"/>
          </a:xfrm>
          <a:prstGeom prst="rect">
            <a:avLst/>
          </a:prstGeom>
          <a:effectLst/>
        </p:spPr>
      </p:pic>
      <p:sp>
        <p:nvSpPr>
          <p:cNvPr id="5" name="TextBox 4"/>
          <p:cNvSpPr txBox="1"/>
          <p:nvPr/>
        </p:nvSpPr>
        <p:spPr>
          <a:xfrm>
            <a:off x="10243127" y="2033751"/>
            <a:ext cx="19488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SUE</a:t>
            </a:r>
          </a:p>
          <a:p>
            <a:r>
              <a:rPr lang="en-US" dirty="0" smtClean="0"/>
              <a:t>Finding</a:t>
            </a:r>
          </a:p>
          <a:p>
            <a:r>
              <a:rPr lang="en-US" dirty="0" smtClean="0"/>
              <a:t>Buried</a:t>
            </a:r>
          </a:p>
          <a:p>
            <a:r>
              <a:rPr lang="en-US" dirty="0" smtClean="0"/>
              <a:t>Treasure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4752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SUE Deliverables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47807696"/>
              </p:ext>
            </p:extLst>
          </p:nvPr>
        </p:nvGraphicFramePr>
        <p:xfrm>
          <a:off x="850602" y="1541166"/>
          <a:ext cx="8517767" cy="460445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81940"/>
                <a:gridCol w="1141988"/>
                <a:gridCol w="589329"/>
                <a:gridCol w="589329"/>
                <a:gridCol w="809345"/>
                <a:gridCol w="809345"/>
                <a:gridCol w="589329"/>
                <a:gridCol w="589329"/>
                <a:gridCol w="589329"/>
                <a:gridCol w="589329"/>
                <a:gridCol w="1739175"/>
              </a:tblGrid>
              <a:tr h="3069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 dirty="0">
                          <a:effectLst/>
                        </a:rPr>
                        <a:t>Point</a:t>
                      </a:r>
                      <a:endParaRPr lang="en-US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Utility &amp; Size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Station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Offset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Project Northing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Project Easting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Ground Elevation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Depth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Top of Util. Elev.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Surface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Comment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</a:tr>
              <a:tr h="153482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LWC</a:t>
                      </a:r>
                      <a:endParaRPr lang="en-US" sz="8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</a:tr>
              <a:tr h="153482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1087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Level "B"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590+72.31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74.64' LT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266915.98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1239806.68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515.46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Grass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Level "B"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</a:tr>
              <a:tr h="153482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1088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12" Steel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590+73.13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104.47' LT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266942.44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1239792.88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513.86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-4.50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509.36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Grass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TH #2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</a:tr>
              <a:tr h="153482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1084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Level "B"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590+73.56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134.22' LT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266968.63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1239778.77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514.00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Grass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Level "B"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</a:tr>
              <a:tr h="153482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 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</a:tr>
              <a:tr h="153482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See comment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600+52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110' LT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TH #3: No signal, could not locate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</a:tr>
              <a:tr h="153482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</a:tr>
              <a:tr h="153482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See comment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139+20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25' RT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TH #8: No signal, could not locate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</a:tr>
              <a:tr h="153482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MSD</a:t>
                      </a:r>
                      <a:endParaRPr lang="en-US" sz="8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</a:tr>
              <a:tr h="153482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1010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603+27.72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105.77' LT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267554.43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1240888.08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517.92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507.89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Grass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Sanitary MH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</a:tr>
              <a:tr h="153482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1014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36" Sanitary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604+88.01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106.14' LT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267632.79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1241027.91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518.43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-10.23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508.20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Grass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TH #4: Calculated from MH pipe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</a:tr>
              <a:tr h="153482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1013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36" Sanitary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606+48.81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107.88' LT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267712.60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1241167.51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518.41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-9.89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508.52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Grass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TH #5: Calculated from MH pipe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</a:tr>
              <a:tr h="153482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1012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607+98.76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111.05' LT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267788.38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1241296.95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519.32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508.81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Grass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Sanitary MH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</a:tr>
              <a:tr h="153482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</a:tr>
              <a:tr h="153482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1078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627+23.28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331.31' LT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269010.09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1242782.26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515.99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504.59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Grass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Sanitary MH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</a:tr>
              <a:tr h="153482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1080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24" Sanitary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629+90.55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97.06' LT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268964.62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1243134.73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516.11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-9.75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506.36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Grass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TH #6: Calculated from MH pipe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</a:tr>
              <a:tr h="153482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1079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632+56.50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136.17' RT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268919.27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1243485.55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518.45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508.13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Grass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Sanitary MH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</a:tr>
              <a:tr h="153482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Electric</a:t>
                      </a:r>
                      <a:endParaRPr lang="en-US" sz="8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</a:tr>
              <a:tr h="153482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1097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Level "B"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647+75.37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95.33' LT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269958.22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1244617.42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524.33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Grass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Level "B"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</a:tr>
              <a:tr h="153482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1098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2" Iron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647+93.96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95.01' LT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269968.32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1244633.02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524.48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-1.41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523.07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Grass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TH #7: between hwy lamps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</a:tr>
              <a:tr h="153482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1099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Level "B"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648+22.36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94.84' LT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269983.83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1244656.39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524.43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Grass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Level "B"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</a:tr>
              <a:tr h="153482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AT&amp;T</a:t>
                      </a:r>
                      <a:endParaRPr lang="en-US" sz="8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</a:tr>
              <a:tr h="153482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1232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Level "B"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602+76.56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128.2' LT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267549.11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1240832.48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519.76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Grass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Level "B"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</a:tr>
              <a:tr h="153482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1230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Concrete Cap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602+80.26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109.06' LT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267534.19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1240845.02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517.08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-4.73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512.35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Grass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TH #10: Probe to resistance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</a:tr>
              <a:tr h="153482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1229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Concrete Cap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602+82.53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101.27' LT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267528.49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1240850.80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515.93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-3.71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512.22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Grass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TH @ Flow Line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</a:tr>
              <a:tr h="153482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1227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See comment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602+82.81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94.95' LT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267523.10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1240854.12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517.63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Grass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TH #11: Sensor reading 6.5' to utility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</a:tr>
              <a:tr h="153482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1225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Level "B"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602+84.49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80.93' LT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267511.68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1240862.41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520.13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Grass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Level "B"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</a:tr>
              <a:tr h="153482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 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35" y="1541166"/>
            <a:ext cx="9368369" cy="481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304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SUE Deliverables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65194478"/>
              </p:ext>
            </p:extLst>
          </p:nvPr>
        </p:nvGraphicFramePr>
        <p:xfrm>
          <a:off x="850602" y="1541166"/>
          <a:ext cx="8517767" cy="460445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81940"/>
                <a:gridCol w="1141988"/>
                <a:gridCol w="589329"/>
                <a:gridCol w="589329"/>
                <a:gridCol w="809345"/>
                <a:gridCol w="809345"/>
                <a:gridCol w="589329"/>
                <a:gridCol w="589329"/>
                <a:gridCol w="589329"/>
                <a:gridCol w="589329"/>
                <a:gridCol w="1739175"/>
              </a:tblGrid>
              <a:tr h="3069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Point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Utility &amp; Size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Station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Offset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Project Northing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Project Easting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Ground Elevation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Depth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Top of Util. Elev.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Surface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Comment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</a:tr>
              <a:tr h="153482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LWC</a:t>
                      </a:r>
                      <a:endParaRPr lang="en-US" sz="8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</a:tr>
              <a:tr h="153482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1087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Level "B"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590+72.31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74.64' LT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266915.98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1239806.68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515.46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Grass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Level "B"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</a:tr>
              <a:tr h="153482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1088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12" Steel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590+73.13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104.47' LT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266942.44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1239792.88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513.86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-4.50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509.36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Grass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TH #2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</a:tr>
              <a:tr h="153482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1084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Level "B"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590+73.56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134.22' LT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266968.63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1239778.77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514.00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Grass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Level "B"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</a:tr>
              <a:tr h="153482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</a:tr>
              <a:tr h="153482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See comment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600+52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110' LT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TH #3: No signal, could not locate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</a:tr>
              <a:tr h="153482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</a:tr>
              <a:tr h="153482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See comment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139+20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25' RT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TH #8: No signal, could not locate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</a:tr>
              <a:tr h="153482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MSD</a:t>
                      </a:r>
                      <a:endParaRPr lang="en-US" sz="8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</a:tr>
              <a:tr h="153482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1010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603+27.72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105.77' LT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267554.43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1240888.08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517.92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507.89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Grass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Sanitary MH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</a:tr>
              <a:tr h="153482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1014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36" Sanitary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604+88.01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106.14' LT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267632.79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1241027.91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518.43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-10.23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508.20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Grass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TH #4: Calculated from MH pipe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</a:tr>
              <a:tr h="153482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1013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36" Sanitary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606+48.81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107.88' LT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267712.60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1241167.51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518.41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-9.89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508.52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Grass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TH #5: Calculated from MH pipe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</a:tr>
              <a:tr h="153482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1012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607+98.76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111.05' LT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267788.38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1241296.95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519.32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508.81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Grass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Sanitary MH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</a:tr>
              <a:tr h="153482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</a:tr>
              <a:tr h="153482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1078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627+23.28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331.31' LT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269010.09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1242782.26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515.99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504.59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Grass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Sanitary MH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</a:tr>
              <a:tr h="153482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1080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24" Sanitary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629+90.55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97.06' LT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268964.62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1243134.73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516.11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-9.75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506.36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Grass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TH #6: Calculated from MH pipe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</a:tr>
              <a:tr h="153482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1079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632+56.50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136.17' RT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268919.27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1243485.55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518.45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508.13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Grass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Sanitary MH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</a:tr>
              <a:tr h="153482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Electric</a:t>
                      </a:r>
                      <a:endParaRPr lang="en-US" sz="8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</a:tr>
              <a:tr h="153482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1097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Level "B"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647+75.37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95.33' LT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269958.22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1244617.42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524.33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Grass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Level "B"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</a:tr>
              <a:tr h="153482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1098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2" Iron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647+93.96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95.01' LT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269968.32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1244633.02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524.48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-1.41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523.07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Grass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TH #7: between hwy lamps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</a:tr>
              <a:tr h="153482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1099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Level "B"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648+22.36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94.84' LT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269983.83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1244656.39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524.43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Grass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Level "B"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</a:tr>
              <a:tr h="153482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AT&amp;T</a:t>
                      </a:r>
                      <a:endParaRPr lang="en-US" sz="8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</a:tr>
              <a:tr h="153482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1232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Level "B"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602+76.56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128.2' LT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267549.11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1240832.48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519.76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Grass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Level "B"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</a:tr>
              <a:tr h="153482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1230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Concrete Cap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602+80.26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109.06' LT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267534.19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1240845.02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517.08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-4.73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512.35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Grass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TH #10: Probe to resistance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</a:tr>
              <a:tr h="153482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1229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Concrete Cap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602+82.53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101.27' LT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267528.49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1240850.80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515.93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-3.71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512.22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Grass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TH @ Flow Line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</a:tr>
              <a:tr h="153482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1227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See comment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602+82.81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94.95' LT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267523.10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1240854.12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517.63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Grass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TH #11: Sensor reading 6.5' to utility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</a:tr>
              <a:tr h="153482"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1225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Level "B"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602+84.49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80.93' LT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267511.68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1240862.41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800" u="none" strike="noStrike">
                          <a:effectLst/>
                        </a:rPr>
                        <a:t>520.13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Grass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Level "B"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</a:tr>
              <a:tr h="153482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u="none" strike="noStrike">
                          <a:effectLst/>
                        </a:rPr>
                        <a:t> 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 dirty="0">
                          <a:effectLst/>
                        </a:rPr>
                        <a:t> 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93" marR="6993" marT="6993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3724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 the Booty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3" y="2062066"/>
            <a:ext cx="6631765" cy="419557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Maps are a Pirate’s Best Friend (Besides his Hook)</a:t>
            </a:r>
          </a:p>
          <a:p>
            <a:pPr lvl="1"/>
            <a:r>
              <a:rPr lang="en-US" dirty="0" smtClean="0"/>
              <a:t>Utility Contacts – As-</a:t>
            </a:r>
            <a:r>
              <a:rPr lang="en-US" dirty="0" err="1" smtClean="0"/>
              <a:t>Builts</a:t>
            </a:r>
            <a:endParaRPr lang="en-US" dirty="0" smtClean="0"/>
          </a:p>
          <a:p>
            <a:pPr lvl="1"/>
            <a:r>
              <a:rPr lang="en-US" dirty="0" smtClean="0"/>
              <a:t>GIS Information</a:t>
            </a:r>
          </a:p>
          <a:p>
            <a:pPr lvl="1"/>
            <a:r>
              <a:rPr lang="en-US" dirty="0" smtClean="0"/>
              <a:t>Line &amp; Grade – Potential Conflict Areas to dig (Cuts, Ditches, Proposed Pipes, Critical Utility Systems)</a:t>
            </a:r>
          </a:p>
          <a:p>
            <a:pPr lvl="1"/>
            <a:r>
              <a:rPr lang="en-US" dirty="0" smtClean="0"/>
              <a:t>Google Earth / Street View / Open Source Maps</a:t>
            </a:r>
            <a:endParaRPr lang="en-US" u="sng" dirty="0" smtClean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dirty="0" smtClean="0"/>
              <a:t>Evidence in the Field</a:t>
            </a:r>
          </a:p>
          <a:p>
            <a:pPr lvl="1"/>
            <a:r>
              <a:rPr lang="en-US" dirty="0" smtClean="0"/>
              <a:t>Valves / Meters / Signs / Markers / Manholes / Pedestals / Drop Poles</a:t>
            </a:r>
          </a:p>
          <a:p>
            <a:pPr lvl="1"/>
            <a:r>
              <a:rPr lang="en-US" dirty="0" smtClean="0"/>
              <a:t>Trench Warfare</a:t>
            </a:r>
          </a:p>
          <a:p>
            <a:pPr lvl="1"/>
            <a:r>
              <a:rPr lang="en-US" dirty="0" smtClean="0"/>
              <a:t>BUD Markings</a:t>
            </a:r>
          </a:p>
          <a:p>
            <a:pPr lvl="1"/>
            <a:r>
              <a:rPr lang="en-US" dirty="0" smtClean="0"/>
              <a:t>Exposed Pipes</a:t>
            </a:r>
          </a:p>
        </p:txBody>
      </p:sp>
      <p:pic>
        <p:nvPicPr>
          <p:cNvPr id="2050" name="Picture 2" descr="U:\13517 Statwide Survey\07 EPSUE\LWC Info\PLAN_48-MAI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020" y="1471904"/>
            <a:ext cx="4157662" cy="3962400"/>
          </a:xfrm>
          <a:prstGeom prst="rect">
            <a:avLst/>
          </a:prstGeom>
          <a:noFill/>
          <a:ln cmpd="sng">
            <a:solidFill>
              <a:schemeClr val="accent1">
                <a:lumMod val="60000"/>
                <a:lumOff val="40000"/>
                <a:alpha val="0"/>
              </a:schemeClr>
            </a:solidFill>
          </a:ln>
          <a:effectLst>
            <a:outerShdw blurRad="254000" dist="1524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0723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:\Survey\Marketing Files\KYTC 2017\Pics\Plan Sho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85" y="363731"/>
            <a:ext cx="3448050" cy="4610101"/>
          </a:xfrm>
          <a:prstGeom prst="rect">
            <a:avLst/>
          </a:prstGeom>
          <a:noFill/>
          <a:effectLst>
            <a:outerShdw blurRad="254000" dist="190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H:\Survey\Marketing Files\KYTC 2017\Pics\GP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4020" y="1455575"/>
            <a:ext cx="4233805" cy="5119364"/>
          </a:xfrm>
          <a:prstGeom prst="rect">
            <a:avLst/>
          </a:prstGeom>
          <a:noFill/>
          <a:effectLst>
            <a:outerShdw blurRad="254000" dist="190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:\Survey\Marketing Files\KYTC 2017\Pics\TH10-11_B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319" y="889947"/>
            <a:ext cx="4631265" cy="5031087"/>
          </a:xfrm>
          <a:prstGeom prst="rect">
            <a:avLst/>
          </a:prstGeom>
          <a:noFill/>
          <a:effectLst>
            <a:outerShdw blurRad="254000" dist="190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4455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Know What’s Below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062154"/>
            <a:ext cx="6930345" cy="4195481"/>
          </a:xfrm>
        </p:spPr>
        <p:txBody>
          <a:bodyPr/>
          <a:lstStyle/>
          <a:p>
            <a:r>
              <a:rPr lang="en-US" dirty="0" smtClean="0"/>
              <a:t>BUD 811 Utility Locates</a:t>
            </a:r>
          </a:p>
          <a:p>
            <a:pPr lvl="1"/>
            <a:r>
              <a:rPr lang="en-US" dirty="0" smtClean="0"/>
              <a:t>811 Call Center / Web Ticket Entry                             Dig, Design or Damaged</a:t>
            </a:r>
          </a:p>
          <a:p>
            <a:pPr lvl="1"/>
            <a:r>
              <a:rPr lang="en-US" dirty="0" smtClean="0"/>
              <a:t>Utility Locators</a:t>
            </a:r>
          </a:p>
          <a:p>
            <a:pPr lvl="1"/>
            <a:r>
              <a:rPr lang="en-US" dirty="0" smtClean="0"/>
              <a:t>Consolidated Locating Services (USIC)</a:t>
            </a:r>
          </a:p>
          <a:p>
            <a:pPr lvl="1"/>
            <a:r>
              <a:rPr lang="en-US" dirty="0" smtClean="0"/>
              <a:t>Private Locating Consultants</a:t>
            </a:r>
          </a:p>
          <a:p>
            <a:r>
              <a:rPr lang="en-US" dirty="0" smtClean="0"/>
              <a:t>Electromagnetic Induction Tracing</a:t>
            </a:r>
          </a:p>
          <a:p>
            <a:r>
              <a:rPr lang="en-US" dirty="0" smtClean="0"/>
              <a:t>What about GPR?</a:t>
            </a:r>
          </a:p>
          <a:p>
            <a:r>
              <a:rPr lang="en-US" dirty="0" smtClean="0"/>
              <a:t>When in Doubt – Witch it Out</a:t>
            </a:r>
          </a:p>
          <a:p>
            <a:r>
              <a:rPr lang="en-US" dirty="0" smtClean="0"/>
              <a:t>If I were a pirate…where would I hide my Booty…</a:t>
            </a:r>
            <a:endParaRPr lang="en-US" dirty="0"/>
          </a:p>
        </p:txBody>
      </p:sp>
      <p:pic>
        <p:nvPicPr>
          <p:cNvPr id="4098" name="Picture 2" descr="H:\Survey\Marketing Files\KYTC 2017\Pics\New-Color-Code-Car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8147" y="1548881"/>
            <a:ext cx="2598298" cy="4821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4723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Imaging the Ground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062154"/>
            <a:ext cx="6930345" cy="4195481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2050" name="Picture 2" descr="U:\13519 GRW GPR Fleming\Scans\ORTHO_Z=3.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5721" y="270588"/>
            <a:ext cx="4928214" cy="2701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U:\13519 GRW GPR Fleming\Scans\GPR2_Z=3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423" y="2379307"/>
            <a:ext cx="5094418" cy="2649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U:\13512 Columbia GPR\Screen Shots\2GPR 05 Z=3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012" y="4122504"/>
            <a:ext cx="4758612" cy="2599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H:\Survey\Marketing Files\KYTC 2017\Pics\GPR Sal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98" y="1485899"/>
            <a:ext cx="4409816" cy="3307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914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:\Survey\Marketing Files\KYTC 2017\Pics\US6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76" y="422210"/>
            <a:ext cx="7890360" cy="4184871"/>
          </a:xfrm>
          <a:prstGeom prst="rect">
            <a:avLst/>
          </a:prstGeom>
          <a:noFill/>
          <a:effectLst>
            <a:outerShdw blurRad="254000" dist="190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H:\Survey\Marketing Files\KYTC 2017\Pics\W2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109" y="3939326"/>
            <a:ext cx="3610947" cy="2669600"/>
          </a:xfrm>
          <a:prstGeom prst="rect">
            <a:avLst/>
          </a:prstGeom>
          <a:noFill/>
          <a:effectLst>
            <a:outerShdw blurRad="254000" dist="190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:\Survey\Marketing Files\KYTC 2017\Pics\W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614" y="3939325"/>
            <a:ext cx="3643743" cy="2669599"/>
          </a:xfrm>
          <a:prstGeom prst="rect">
            <a:avLst/>
          </a:prstGeom>
          <a:noFill/>
          <a:effectLst>
            <a:outerShdw blurRad="254000" dist="190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459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Digging for Gold</a:t>
            </a:r>
            <a:br>
              <a:rPr lang="en-US" dirty="0" smtClean="0"/>
            </a:br>
            <a:r>
              <a:rPr lang="en-US" sz="2800" dirty="0" smtClean="0"/>
              <a:t>(Knuckle Deep)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ASCE 38-02 Non-Mechanical Means</a:t>
            </a:r>
          </a:p>
          <a:p>
            <a:pPr lvl="1"/>
            <a:r>
              <a:rPr lang="en-US" dirty="0" smtClean="0"/>
              <a:t>Utility Probe</a:t>
            </a:r>
          </a:p>
          <a:p>
            <a:pPr lvl="1"/>
            <a:r>
              <a:rPr lang="en-US" dirty="0" smtClean="0"/>
              <a:t>Shovel</a:t>
            </a:r>
          </a:p>
          <a:p>
            <a:pPr lvl="1"/>
            <a:r>
              <a:rPr lang="en-US" dirty="0" smtClean="0"/>
              <a:t>Posthole Diggers</a:t>
            </a:r>
          </a:p>
          <a:p>
            <a:r>
              <a:rPr lang="en-US" dirty="0" smtClean="0"/>
              <a:t>Vacuum Excavation</a:t>
            </a:r>
          </a:p>
          <a:p>
            <a:pPr lvl="1"/>
            <a:r>
              <a:rPr lang="en-US" dirty="0" smtClean="0"/>
              <a:t>Air </a:t>
            </a:r>
            <a:r>
              <a:rPr lang="en-US" dirty="0" err="1" smtClean="0"/>
              <a:t>Vac</a:t>
            </a:r>
            <a:r>
              <a:rPr lang="en-US" dirty="0" smtClean="0"/>
              <a:t> Systems</a:t>
            </a:r>
          </a:p>
          <a:p>
            <a:pPr lvl="1"/>
            <a:r>
              <a:rPr lang="en-US" dirty="0" smtClean="0"/>
              <a:t>Wet </a:t>
            </a:r>
            <a:r>
              <a:rPr lang="en-US" dirty="0" err="1" smtClean="0"/>
              <a:t>Vac</a:t>
            </a:r>
            <a:r>
              <a:rPr lang="en-US" dirty="0" smtClean="0"/>
              <a:t> Systems</a:t>
            </a:r>
          </a:p>
          <a:p>
            <a:r>
              <a:rPr lang="en-US" dirty="0" smtClean="0"/>
              <a:t>The Mother of all Gold Diggers</a:t>
            </a:r>
            <a:endParaRPr lang="en-US" dirty="0"/>
          </a:p>
        </p:txBody>
      </p:sp>
      <p:pic>
        <p:nvPicPr>
          <p:cNvPr id="6146" name="Picture 2" descr="U:\12509.000 - KY SW Survey\03 65SUE\Pictures\IMAG10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842" y="307705"/>
            <a:ext cx="3499075" cy="6220577"/>
          </a:xfrm>
          <a:prstGeom prst="rect">
            <a:avLst/>
          </a:prstGeom>
          <a:noFill/>
          <a:effectLst>
            <a:outerShdw blurRad="254000" dist="190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4723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:\Survey\Marketing Files\KYTC 2017\Pics\Super-Sucker-Suction-Truc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036" y="3516374"/>
            <a:ext cx="4725615" cy="3150410"/>
          </a:xfrm>
          <a:prstGeom prst="rect">
            <a:avLst/>
          </a:prstGeom>
          <a:noFill/>
          <a:effectLst>
            <a:outerShdw blurRad="254000" dist="190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Dig – Rig’s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8121" y="4450792"/>
            <a:ext cx="1397292" cy="70903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Air </a:t>
            </a:r>
            <a:r>
              <a:rPr lang="en-US" dirty="0" err="1" smtClean="0"/>
              <a:t>Vac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982072" y="199142"/>
            <a:ext cx="1397292" cy="7090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en-US" dirty="0" smtClean="0"/>
              <a:t>Wet </a:t>
            </a:r>
            <a:r>
              <a:rPr lang="en-US" dirty="0" err="1" smtClean="0"/>
              <a:t>Vac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807705" y="5819459"/>
            <a:ext cx="1782956" cy="7090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en-US" dirty="0" smtClean="0"/>
              <a:t>Mega </a:t>
            </a:r>
            <a:r>
              <a:rPr lang="en-US" dirty="0" err="1" smtClean="0"/>
              <a:t>Vac</a:t>
            </a:r>
            <a:endParaRPr lang="en-US" dirty="0"/>
          </a:p>
        </p:txBody>
      </p:sp>
      <p:pic>
        <p:nvPicPr>
          <p:cNvPr id="1027" name="Picture 3" descr="H:\Survey\Marketing Files\KYTC 2017\Pics\Vactron-trail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334" y="623400"/>
            <a:ext cx="5399152" cy="3266488"/>
          </a:xfrm>
          <a:prstGeom prst="rect">
            <a:avLst/>
          </a:prstGeom>
          <a:noFill/>
          <a:effectLst>
            <a:outerShdw blurRad="254000" dist="190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:\Survey\Marketing Files\KYTC 2017\Pics\Vac-Bo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25" y="1481033"/>
            <a:ext cx="5113532" cy="2876362"/>
          </a:xfrm>
          <a:prstGeom prst="rect">
            <a:avLst/>
          </a:prstGeom>
          <a:noFill/>
          <a:effectLst>
            <a:outerShdw blurRad="254000" dist="190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8121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Frustrations that make a Pirate want to…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062154"/>
            <a:ext cx="4765643" cy="4195481"/>
          </a:xfrm>
        </p:spPr>
        <p:txBody>
          <a:bodyPr/>
          <a:lstStyle/>
          <a:p>
            <a:r>
              <a:rPr lang="en-US" dirty="0" smtClean="0"/>
              <a:t>Rocks for Backfill</a:t>
            </a:r>
            <a:endParaRPr lang="en-US" dirty="0"/>
          </a:p>
          <a:p>
            <a:r>
              <a:rPr lang="en-US" dirty="0" smtClean="0"/>
              <a:t>No Tracer Wires</a:t>
            </a:r>
          </a:p>
          <a:p>
            <a:r>
              <a:rPr lang="en-US" dirty="0" smtClean="0"/>
              <a:t>Hard Clay Soils</a:t>
            </a:r>
          </a:p>
          <a:p>
            <a:r>
              <a:rPr lang="en-US" dirty="0" smtClean="0"/>
              <a:t>PVC Force Mains</a:t>
            </a:r>
          </a:p>
          <a:p>
            <a:r>
              <a:rPr lang="en-US" dirty="0" smtClean="0"/>
              <a:t>Jefferson County USIC</a:t>
            </a:r>
          </a:p>
          <a:p>
            <a:r>
              <a:rPr lang="en-US" dirty="0" smtClean="0"/>
              <a:t>Frozen Ground / Frozen Booty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8" name="Picture 4" descr="H:\Survey\Marketing Files\KYTC 2017\Pics\Sno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70264" y="3413699"/>
            <a:ext cx="4996046" cy="3027776"/>
          </a:xfrm>
          <a:prstGeom prst="rect">
            <a:avLst/>
          </a:prstGeom>
          <a:noFill/>
          <a:effectLst>
            <a:outerShdw blurRad="254000" dist="190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:\Survey\Marketing Files\KYTC 2017\Pics\Roc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6717" y="1408924"/>
            <a:ext cx="2585141" cy="4595806"/>
          </a:xfrm>
          <a:prstGeom prst="rect">
            <a:avLst/>
          </a:prstGeom>
          <a:noFill/>
          <a:effectLst>
            <a:outerShdw blurRad="254000" dist="190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4723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SUE-Subsurface Utility Engineering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Level D</a:t>
            </a:r>
          </a:p>
          <a:p>
            <a:r>
              <a:rPr lang="en-US" dirty="0" smtClean="0"/>
              <a:t>Level C</a:t>
            </a:r>
          </a:p>
          <a:p>
            <a:r>
              <a:rPr lang="en-US" dirty="0" smtClean="0"/>
              <a:t>Level B</a:t>
            </a:r>
          </a:p>
          <a:p>
            <a:r>
              <a:rPr lang="en-US" dirty="0" smtClean="0"/>
              <a:t>Level A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1655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Statewide Survey Contract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Patrick Perry</a:t>
            </a:r>
          </a:p>
          <a:p>
            <a:pPr lvl="1"/>
            <a:r>
              <a:rPr lang="en-US" dirty="0" smtClean="0"/>
              <a:t>502-782-4925</a:t>
            </a:r>
          </a:p>
          <a:p>
            <a:pPr lvl="1"/>
            <a:r>
              <a:rPr lang="en-US" u="sng" dirty="0" smtClean="0">
                <a:solidFill>
                  <a:schemeClr val="accent5">
                    <a:lumMod val="75000"/>
                  </a:schemeClr>
                </a:solidFill>
              </a:rPr>
              <a:t>patrick.perry@ky.gov</a:t>
            </a:r>
          </a:p>
          <a:p>
            <a:r>
              <a:rPr lang="en-US" dirty="0" smtClean="0"/>
              <a:t>QK4</a:t>
            </a:r>
          </a:p>
          <a:p>
            <a:r>
              <a:rPr lang="en-US" dirty="0" smtClean="0"/>
              <a:t>Palmer</a:t>
            </a:r>
          </a:p>
          <a:p>
            <a:r>
              <a:rPr lang="en-US" dirty="0" smtClean="0"/>
              <a:t>GRW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041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SUE Request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Project Number</a:t>
            </a:r>
          </a:p>
          <a:p>
            <a:r>
              <a:rPr lang="en-US" dirty="0" smtClean="0"/>
              <a:t>County</a:t>
            </a:r>
          </a:p>
          <a:p>
            <a:r>
              <a:rPr lang="en-US" dirty="0" smtClean="0"/>
              <a:t>What Level needed and Where(Provide Plan Sheet)</a:t>
            </a:r>
          </a:p>
          <a:p>
            <a:r>
              <a:rPr lang="en-US" dirty="0" smtClean="0"/>
              <a:t>Word or Excel Sheet</a:t>
            </a:r>
          </a:p>
          <a:p>
            <a:r>
              <a:rPr lang="en-US" dirty="0" smtClean="0"/>
              <a:t>Coordinate Control Sheet</a:t>
            </a:r>
          </a:p>
          <a:p>
            <a:r>
              <a:rPr lang="en-US" dirty="0" smtClean="0"/>
              <a:t>Deliverables</a:t>
            </a:r>
          </a:p>
          <a:p>
            <a:pPr lvl="1"/>
            <a:r>
              <a:rPr lang="en-US" dirty="0" smtClean="0"/>
              <a:t>Reasonable date for completion (typically month)</a:t>
            </a:r>
          </a:p>
          <a:p>
            <a:pPr lvl="1"/>
            <a:r>
              <a:rPr lang="en-US" dirty="0" smtClean="0"/>
              <a:t>DGN in current KYTC CADD Standard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3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SUE Request</a:t>
            </a:r>
            <a:br>
              <a:rPr lang="en-US" dirty="0" smtClean="0"/>
            </a:b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96939270"/>
              </p:ext>
            </p:extLst>
          </p:nvPr>
        </p:nvGraphicFramePr>
        <p:xfrm>
          <a:off x="550420" y="1424040"/>
          <a:ext cx="8947151" cy="42602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7432"/>
                <a:gridCol w="714519"/>
                <a:gridCol w="479480"/>
                <a:gridCol w="498283"/>
                <a:gridCol w="1780028"/>
                <a:gridCol w="864944"/>
                <a:gridCol w="388597"/>
                <a:gridCol w="131622"/>
                <a:gridCol w="780330"/>
                <a:gridCol w="723920"/>
                <a:gridCol w="1241006"/>
                <a:gridCol w="1146990"/>
              </a:tblGrid>
              <a:tr h="187702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Quality Level A    5-159.00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5" marR="9385" marT="938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5" marR="9385" marT="9385" marB="0" anchor="ctr"/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Quality Level B    5-159.00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5" marR="9385" marT="9385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70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5" marR="9385" marT="9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Station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5" marR="9385" marT="9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Offset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5" marR="9385" marT="9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RT / LT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5" marR="9385" marT="9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Facility Type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5" marR="9385" marT="9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Surface Type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5" marR="9385" marT="938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5" marR="9385" marT="9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 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5" marR="9385" marT="9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Start Station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5" marR="9385" marT="9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End Station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5" marR="9385" marT="9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Offset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5" marR="9385" marT="9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Facility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5" marR="9385" marT="9385" marB="0" anchor="ctr"/>
                </a:tc>
              </a:tr>
              <a:tr h="37540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5" marR="9385" marT="9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588+08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5" marR="9385" marT="9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102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5" marR="9385" marT="9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Lt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5" marR="9385" marT="9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24" Gas Main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5" marR="9385" marT="9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Earth/grass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5" marR="9385" marT="938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5" marR="9385" marT="9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5" marR="9385" marT="9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575+00 +/-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5" marR="9385" marT="9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601+00 +/-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5" marR="9385" marT="9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edge of WB lane to R/W (~158.74ft LT)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5" marR="9385" marT="9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AT&amp;T buried cable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5" marR="9385" marT="9385" marB="0" anchor="ctr"/>
                </a:tc>
              </a:tr>
              <a:tr h="37540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5" marR="9385" marT="9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590+96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5" marR="9385" marT="9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106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5" marR="9385" marT="9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Lt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5" marR="9385" marT="9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12" DIW Water Main - possibly in 24" Casing pipe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5" marR="9385" marT="9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Earth/grass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5" marR="9385" marT="938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5" marR="9385" marT="938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5" marR="9385" marT="938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5" marR="9385" marT="938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5" marR="9385" marT="938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5" marR="9385" marT="938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5" marR="9385" marT="9385" marB="0" anchor="ctr"/>
                </a:tc>
              </a:tr>
              <a:tr h="37540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5" marR="9385" marT="9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600+52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5" marR="9385" marT="9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5" marR="9385" marT="9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Lt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5" marR="9385" marT="9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12" DIW Water Main - possibly in 24" Casing pipe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5" marR="9385" marT="9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Earth/grass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5" marR="9385" marT="938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5" marR="9385" marT="938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5" marR="9385" marT="938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5" marR="9385" marT="938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5" marR="9385" marT="938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5" marR="9385" marT="938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5" marR="9385" marT="9385" marB="0" anchor="ctr"/>
                </a:tc>
              </a:tr>
              <a:tr h="1877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5" marR="9385" marT="9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604+81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5" marR="9385" marT="9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5" marR="9385" marT="9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Lt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5" marR="9385" marT="9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36" Sanitary Sewer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5" marR="9385" marT="9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Earth/grass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5" marR="9385" marT="938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5" marR="9385" marT="938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5" marR="9385" marT="938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5" marR="9385" marT="938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5" marR="9385" marT="938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5" marR="9385" marT="938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5" marR="9385" marT="9385" marB="0" anchor="ctr"/>
                </a:tc>
              </a:tr>
              <a:tr h="1877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5" marR="9385" marT="9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606+46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5" marR="9385" marT="9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5" marR="9385" marT="9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Lt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5" marR="9385" marT="9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36" Sanitary Sewer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5" marR="9385" marT="9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Earth/grass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5" marR="9385" marT="938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5" marR="9385" marT="938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5" marR="9385" marT="938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5" marR="9385" marT="938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5" marR="9385" marT="938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5" marR="9385" marT="938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5" marR="9385" marT="9385" marB="0" anchor="ctr"/>
                </a:tc>
              </a:tr>
              <a:tr h="1877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5" marR="9385" marT="9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629+91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5" marR="9385" marT="9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97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5" marR="9385" marT="9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Lt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5" marR="9385" marT="9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24" Sanitary Sewer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5" marR="9385" marT="9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Earth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5" marR="9385" marT="938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5" marR="9385" marT="938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5" marR="9385" marT="938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5" marR="9385" marT="938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5" marR="9385" marT="938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5" marR="9385" marT="938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5" marR="9385" marT="9385" marB="0" anchor="ctr"/>
                </a:tc>
              </a:tr>
              <a:tr h="1877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5" marR="9385" marT="9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648+00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5" marR="9385" marT="9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85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5" marR="9385" marT="9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LT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5" marR="9385" marT="9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UG electric in 3 1/2" conduit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5" marR="9385" marT="9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Earth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5" marR="9385" marT="938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5" marR="9385" marT="938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5" marR="9385" marT="938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5" marR="9385" marT="938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5" marR="9385" marT="938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5" marR="9385" marT="938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5" marR="9385" marT="9385" marB="0" anchor="ctr"/>
                </a:tc>
              </a:tr>
              <a:tr h="37540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5" marR="9385" marT="9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139+20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5" marR="9385" marT="9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5" marR="9385" marT="9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Rt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5" marR="9385" marT="9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8" DI Water Main - possibly in 12" Casing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5" marR="9385" marT="9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Earth/Rip Rap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5" marR="9385" marT="938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5" marR="9385" marT="938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5" marR="9385" marT="938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5" marR="9385" marT="938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5" marR="9385" marT="938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5" marR="9385" marT="938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5" marR="9385" marT="9385" marB="0" anchor="ctr"/>
                </a:tc>
              </a:tr>
              <a:tr h="1877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5" marR="9385" marT="9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139+64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5" marR="9385" marT="9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5" marR="9385" marT="9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Rt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5" marR="9385" marT="9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8" Gas Main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5" marR="9385" marT="9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Earth/Rip Rap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5" marR="9385" marT="938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5" marR="9385" marT="938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5" marR="9385" marT="938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5" marR="9385" marT="938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5" marR="9385" marT="938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5" marR="9385" marT="938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5" marR="9385" marT="9385" marB="0" anchor="ctr"/>
                </a:tc>
              </a:tr>
              <a:tr h="37540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5" marR="9385" marT="9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TBD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5" marR="9385" marT="9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109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5" marR="9385" marT="9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Lt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5" marR="9385" marT="9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AT&amp;T UG cable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5" marR="9385" marT="9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Earth/grass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5" marR="9385" marT="938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5" marR="9385" marT="938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5" marR="9385" marT="938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5" marR="9385" marT="938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5" marR="9385" marT="938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5" marR="9385" marT="938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5" marR="9385" marT="9385" marB="0" anchor="ctr"/>
                </a:tc>
              </a:tr>
              <a:tr h="1877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5" marR="9385" marT="9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TBD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5" marR="9385" marT="9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93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5" marR="9385" marT="9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Lt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5" marR="9385" marT="9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AT&amp;T UG cable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5" marR="9385" marT="938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Earth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5" marR="9385" marT="938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5" marR="9385" marT="938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5" marR="9385" marT="938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5" marR="9385" marT="938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5" marR="9385" marT="938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5" marR="9385" marT="938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85" marR="9385" marT="938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8176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991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91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452438"/>
            <a:ext cx="9404350" cy="1400175"/>
          </a:xfrm>
        </p:spPr>
        <p:txBody>
          <a:bodyPr/>
          <a:lstStyle/>
          <a:p>
            <a:r>
              <a:rPr lang="en-US" smtClean="0"/>
              <a:t>SUE Request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376" y="452438"/>
            <a:ext cx="8061030" cy="6198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533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622" y="0"/>
            <a:ext cx="53990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570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376" y="452438"/>
            <a:ext cx="8061030" cy="6198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994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E0F30E28F43D84881B1E447717B93F8" ma:contentTypeVersion="7" ma:contentTypeDescription="Create a new document." ma:contentTypeScope="" ma:versionID="b748e49c15c57adbcf31b8296ec0e051">
  <xsd:schema xmlns:xsd="http://www.w3.org/2001/XMLSchema" xmlns:xs="http://www.w3.org/2001/XMLSchema" xmlns:p="http://schemas.microsoft.com/office/2006/metadata/properties" xmlns:ns2="b47a5aad-adfb-4dac-9d3f-47090e67d565" targetNamespace="http://schemas.microsoft.com/office/2006/metadata/properties" ma:root="true" ma:fieldsID="10e404f992e9072f4276d4f787b18ba3" ns2:_="">
    <xsd:import namespace="b47a5aad-adfb-4dac-9d3f-47090e67d565"/>
    <xsd:element name="properties">
      <xsd:complexType>
        <xsd:sequence>
          <xsd:element name="documentManagement">
            <xsd:complexType>
              <xsd:all>
                <xsd:element ref="ns2:Speakers" minOccurs="0"/>
                <xsd:element ref="ns2:Day" minOccurs="0"/>
                <xsd:element ref="ns2:Year" minOccurs="0"/>
                <xsd:element ref="ns2:Se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7a5aad-adfb-4dac-9d3f-47090e67d565" elementFormDefault="qualified">
    <xsd:import namespace="http://schemas.microsoft.com/office/2006/documentManagement/types"/>
    <xsd:import namespace="http://schemas.microsoft.com/office/infopath/2007/PartnerControls"/>
    <xsd:element name="Speakers" ma:index="4" nillable="true" ma:displayName="Speakers" ma:internalName="Speakers" ma:readOnly="false">
      <xsd:simpleType>
        <xsd:restriction base="dms:Note">
          <xsd:maxLength value="255"/>
        </xsd:restriction>
      </xsd:simpleType>
    </xsd:element>
    <xsd:element name="Day" ma:index="5" nillable="true" ma:displayName="Day" ma:internalName="Day" ma:readOnly="false">
      <xsd:simpleType>
        <xsd:restriction base="dms:Text">
          <xsd:maxLength value="255"/>
        </xsd:restriction>
      </xsd:simpleType>
    </xsd:element>
    <xsd:element name="Year" ma:index="6" nillable="true" ma:displayName="Year" ma:internalName="Year" ma:readOnly="false">
      <xsd:simpleType>
        <xsd:restriction base="dms:Text">
          <xsd:maxLength value="255"/>
        </xsd:restriction>
      </xsd:simpleType>
    </xsd:element>
    <xsd:element name="Section" ma:index="7" nillable="true" ma:displayName="Section" ma:internalName="Section" ma:readOnly="false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8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peakers xmlns="b47a5aad-adfb-4dac-9d3f-47090e67d565">Caroline Justice, Ben Shinabery</Speakers>
    <Year xmlns="b47a5aad-adfb-4dac-9d3f-47090e67d565">2017</Year>
    <Section xmlns="b47a5aad-adfb-4dac-9d3f-47090e67d565">Utilities</Section>
    <Day xmlns="b47a5aad-adfb-4dac-9d3f-47090e67d565">Wednesday</Day>
  </documentManagement>
</p:properties>
</file>

<file path=customXml/itemProps1.xml><?xml version="1.0" encoding="utf-8"?>
<ds:datastoreItem xmlns:ds="http://schemas.openxmlformats.org/officeDocument/2006/customXml" ds:itemID="{C2587F0A-97F1-4EA5-8464-915795BDB70B}"/>
</file>

<file path=customXml/itemProps2.xml><?xml version="1.0" encoding="utf-8"?>
<ds:datastoreItem xmlns:ds="http://schemas.openxmlformats.org/officeDocument/2006/customXml" ds:itemID="{495D8908-D491-4D89-8B7C-823B2D8160D1}"/>
</file>

<file path=customXml/itemProps3.xml><?xml version="1.0" encoding="utf-8"?>
<ds:datastoreItem xmlns:ds="http://schemas.openxmlformats.org/officeDocument/2006/customXml" ds:itemID="{1B8859E1-D644-4B6E-ABC1-48A63C3D78B2}"/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717</TotalTime>
  <Words>1181</Words>
  <Application>Microsoft Office PowerPoint</Application>
  <PresentationFormat>Custom</PresentationFormat>
  <Paragraphs>794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Ion</vt:lpstr>
      <vt:lpstr>PowerPoint Presentation</vt:lpstr>
      <vt:lpstr>SUE-Subsurface Utility Engineering</vt:lpstr>
      <vt:lpstr>Statewide Survey Contract </vt:lpstr>
      <vt:lpstr>SUE Request</vt:lpstr>
      <vt:lpstr>SUE Request </vt:lpstr>
      <vt:lpstr>PowerPoint Presentation</vt:lpstr>
      <vt:lpstr>SUE Request</vt:lpstr>
      <vt:lpstr>PowerPoint Presentation</vt:lpstr>
      <vt:lpstr>PowerPoint Presentation</vt:lpstr>
      <vt:lpstr>SUE Deliverables</vt:lpstr>
      <vt:lpstr>SUE Deliverables</vt:lpstr>
      <vt:lpstr>Finding the Booty </vt:lpstr>
      <vt:lpstr>PowerPoint Presentation</vt:lpstr>
      <vt:lpstr>Know What’s Below </vt:lpstr>
      <vt:lpstr>Imaging the Ground </vt:lpstr>
      <vt:lpstr>PowerPoint Presentation</vt:lpstr>
      <vt:lpstr>Digging for Gold (Knuckle Deep) </vt:lpstr>
      <vt:lpstr>Dig – Rig’s </vt:lpstr>
      <vt:lpstr>Frustrations that make a Pirate want to… </vt:lpstr>
    </vt:vector>
  </TitlesOfParts>
  <Company>Commonwealth of Kentucky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Scoping SUE Work on KYTC Projects and Statewide Contracts to find Buried Treasure</dc:title>
  <dc:creator>Justice, Caroline M (KYTC-D05)</dc:creator>
  <cp:lastModifiedBy>Shinabery, Ben</cp:lastModifiedBy>
  <cp:revision>42</cp:revision>
  <dcterms:created xsi:type="dcterms:W3CDTF">2017-07-03T18:43:14Z</dcterms:created>
  <dcterms:modified xsi:type="dcterms:W3CDTF">2017-08-11T17:39:31Z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0x0101009E0F30E28F43D84881B1E447717B93F8</vt:lpwstr>
  </property>
</Properties>
</file>